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3"/>
  </p:notesMasterIdLst>
  <p:handoutMasterIdLst>
    <p:handoutMasterId r:id="rId34"/>
  </p:handoutMasterIdLst>
  <p:sldIdLst>
    <p:sldId id="668" r:id="rId6"/>
    <p:sldId id="683" r:id="rId7"/>
    <p:sldId id="798" r:id="rId8"/>
    <p:sldId id="799" r:id="rId9"/>
    <p:sldId id="801" r:id="rId10"/>
    <p:sldId id="802" r:id="rId11"/>
    <p:sldId id="803" r:id="rId12"/>
    <p:sldId id="804" r:id="rId13"/>
    <p:sldId id="805" r:id="rId14"/>
    <p:sldId id="806" r:id="rId15"/>
    <p:sldId id="807" r:id="rId16"/>
    <p:sldId id="808" r:id="rId17"/>
    <p:sldId id="810" r:id="rId18"/>
    <p:sldId id="811" r:id="rId19"/>
    <p:sldId id="812" r:id="rId20"/>
    <p:sldId id="813" r:id="rId21"/>
    <p:sldId id="824" r:id="rId22"/>
    <p:sldId id="815" r:id="rId23"/>
    <p:sldId id="816" r:id="rId24"/>
    <p:sldId id="817" r:id="rId25"/>
    <p:sldId id="818" r:id="rId26"/>
    <p:sldId id="819" r:id="rId27"/>
    <p:sldId id="820" r:id="rId28"/>
    <p:sldId id="821" r:id="rId29"/>
    <p:sldId id="822" r:id="rId30"/>
    <p:sldId id="823" r:id="rId31"/>
    <p:sldId id="672" r:id="rId32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683"/>
            <p14:sldId id="798"/>
            <p14:sldId id="799"/>
            <p14:sldId id="801"/>
            <p14:sldId id="802"/>
            <p14:sldId id="803"/>
            <p14:sldId id="804"/>
            <p14:sldId id="805"/>
            <p14:sldId id="806"/>
            <p14:sldId id="807"/>
            <p14:sldId id="808"/>
            <p14:sldId id="810"/>
            <p14:sldId id="811"/>
            <p14:sldId id="812"/>
            <p14:sldId id="813"/>
            <p14:sldId id="824"/>
            <p14:sldId id="815"/>
            <p14:sldId id="816"/>
            <p14:sldId id="817"/>
            <p14:sldId id="818"/>
            <p14:sldId id="819"/>
            <p14:sldId id="820"/>
            <p14:sldId id="821"/>
            <p14:sldId id="822"/>
            <p14:sldId id="823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5" autoAdjust="0"/>
    <p:restoredTop sz="56609" autoAdjust="0"/>
  </p:normalViewPr>
  <p:slideViewPr>
    <p:cSldViewPr snapToGrid="0">
      <p:cViewPr varScale="1">
        <p:scale>
          <a:sx n="26" d="100"/>
          <a:sy n="26" d="100"/>
        </p:scale>
        <p:origin x="1172" y="48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2015-09-30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2015-09-30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 this module you will learn how to use the 'chef-client' command to apply recipes, include a recipe within another recipe and update a cookbook.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Before you start applying cookbooks through </a:t>
            </a:r>
            <a:r>
              <a:rPr lang="en-US" b="0" dirty="0" smtClean="0"/>
              <a:t>'chef-client', </a:t>
            </a:r>
            <a:r>
              <a:rPr lang="en-US" dirty="0" smtClean="0"/>
              <a:t>make sure you are in your home directory.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84478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Try applying our server recipe from the apache cookbook using `chef-client` in local mode.</a:t>
            </a:r>
          </a:p>
          <a:p>
            <a:endParaRPr lang="en-US" dirty="0" smtClean="0"/>
          </a:p>
          <a:p>
            <a:r>
              <a:rPr lang="en-US" dirty="0" smtClean="0"/>
              <a:t>Upon execution you unfortunately are presented with an error. </a:t>
            </a:r>
          </a:p>
          <a:p>
            <a:endParaRPr lang="en-US" dirty="0" smtClean="0"/>
          </a:p>
          <a:p>
            <a:r>
              <a:rPr lang="en-US" dirty="0" smtClean="0"/>
              <a:t>When executed we find that `chef-client` has an additional requirement. `chef-client` expects our cookbooks to be maintained in a directory named 'cookbooks'.</a:t>
            </a:r>
          </a:p>
          <a:p>
            <a:endParaRPr lang="en-US" dirty="0" smtClean="0"/>
          </a:p>
          <a:p>
            <a:r>
              <a:rPr lang="en-US" dirty="0" smtClean="0"/>
              <a:t>That seems simple enough to accommodate and a good way to start organizing the cookbooks that we are creating.</a:t>
            </a:r>
          </a:p>
          <a:p>
            <a:endParaRPr lang="en-US" dirty="0" smtClean="0"/>
          </a:p>
          <a:p>
            <a:r>
              <a:rPr lang="en-US" dirty="0" smtClean="0"/>
              <a:t>Instructor Note: This</a:t>
            </a:r>
            <a:r>
              <a:rPr lang="en-US" baseline="0" dirty="0" smtClean="0"/>
              <a:t> is suppose to fail. chef-client requires the cookbooks to be in a cookbooks directory. The second warning message tells the user of the application that it was unable to find a cookbooks directory.</a:t>
            </a:r>
          </a:p>
          <a:p>
            <a:endParaRPr lang="en-US" dirty="0" smtClean="0"/>
          </a:p>
          <a:p>
            <a:r>
              <a:rPr lang="en-US" dirty="0" smtClean="0"/>
              <a:t>Instructor Note: The other warning about 'No config file found or specified on command line, using command line options'</a:t>
            </a:r>
            <a:r>
              <a:rPr lang="en-US" baseline="0" dirty="0" smtClean="0"/>
              <a:t> is looking for a config file at a default location, which we have not created nor we will create </a:t>
            </a:r>
            <a:r>
              <a:rPr lang="en-US" baseline="0" dirty="0" smtClean="0"/>
              <a:t>one at this time. </a:t>
            </a:r>
            <a:r>
              <a:rPr lang="en-US" baseline="0" dirty="0" smtClean="0"/>
              <a:t>There is a flag '-c' that allows you to specify a configuration file as well. But again specifying the configuration file will be automatically when the instance is bootstrapped.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5274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Make a directory named 'cookbooks' and then</a:t>
            </a:r>
            <a:r>
              <a:rPr lang="en-US" baseline="0" dirty="0" smtClean="0"/>
              <a:t> </a:t>
            </a:r>
            <a:r>
              <a:rPr lang="en-US" dirty="0" smtClean="0"/>
              <a:t>move your workstation cookbook into the cookbooks directory.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Move your apache cookbook into the cookbooks directory too.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86786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try that again--this time with all of our cookbooks in the cookbooks directory like `chef-client` expects.</a:t>
            </a:r>
          </a:p>
          <a:p>
            <a:endParaRPr lang="en-US" dirty="0" smtClean="0"/>
          </a:p>
          <a:p>
            <a:r>
              <a:rPr lang="en-US" dirty="0" smtClean="0"/>
              <a:t>Try applying the apache cookbook's recipe named server.</a:t>
            </a:r>
          </a:p>
          <a:p>
            <a:endParaRPr lang="en-US" dirty="0" smtClean="0"/>
          </a:p>
          <a:p>
            <a:r>
              <a:rPr lang="en-US" dirty="0" smtClean="0"/>
              <a:t>Instructor Note:</a:t>
            </a:r>
            <a:r>
              <a:rPr lang="en-US" baseline="0" dirty="0" smtClean="0"/>
              <a:t> The WARN messages were omitted from this output so you can see the converging resources.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216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the workstation cookbook's recipe named '</a:t>
            </a:r>
            <a:r>
              <a:rPr lang="en-US" b="0" i="0" dirty="0" smtClean="0"/>
              <a:t>setup'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67420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Try applying both recipes from both cookbooks again at one time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Instructor Note: It is important to note that</a:t>
            </a:r>
            <a:r>
              <a:rPr lang="en-US" baseline="0" dirty="0" smtClean="0"/>
              <a:t> </a:t>
            </a:r>
            <a:r>
              <a:rPr lang="en-US" dirty="0" smtClean="0"/>
              <a:t>when specifying a run list,</a:t>
            </a:r>
            <a:r>
              <a:rPr lang="en-US" baseline="0" dirty="0" smtClean="0"/>
              <a:t> </a:t>
            </a:r>
            <a:r>
              <a:rPr lang="en-US" dirty="0" smtClean="0"/>
              <a:t>recipes defined within it that are separated with a comma should NOT have a space after the comma</a:t>
            </a:r>
            <a:r>
              <a:rPr lang="en-US" baseline="0" dirty="0" smtClean="0"/>
              <a:t> or it w</a:t>
            </a:r>
            <a:r>
              <a:rPr lang="en-US" dirty="0" smtClean="0"/>
              <a:t>ill create an error.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75751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Actually,</a:t>
            </a:r>
            <a:r>
              <a:rPr lang="en-US" baseline="0" dirty="0" smtClean="0"/>
              <a:t> we</a:t>
            </a:r>
            <a:r>
              <a:rPr lang="en-US" dirty="0" smtClean="0"/>
              <a:t> didn't tell you everything about specifying the run list for the `chef-client` command.</a:t>
            </a:r>
          </a:p>
          <a:p>
            <a:endParaRPr lang="en-US" dirty="0" smtClean="0"/>
          </a:p>
          <a:p>
            <a:r>
              <a:rPr lang="en-US" dirty="0" smtClean="0"/>
              <a:t>When defining a recipe in the run list you may omit the name of the recipe, and only use the cookbook name, when that recipe's name is 'default'.</a:t>
            </a:r>
          </a:p>
          <a:p>
            <a:endParaRPr lang="en-US" dirty="0" smtClean="0"/>
          </a:p>
          <a:p>
            <a:r>
              <a:rPr lang="en-US" dirty="0" smtClean="0"/>
              <a:t>Similar to how resources have default actions and default attributes chef uses the concept of providing sane defaults to make our work faster when we understand the concepts.</a:t>
            </a:r>
          </a:p>
          <a:p>
            <a:endParaRPr lang="en-US" dirty="0" smtClean="0"/>
          </a:p>
          <a:p>
            <a:r>
              <a:rPr lang="en-US" dirty="0" smtClean="0"/>
              <a:t>A cookbook doesn't have to have a default recipe but most every cookbook has one. It's called default because when you think of a cookbook it is probably the recipe that defines the most common configuration policy.</a:t>
            </a:r>
          </a:p>
          <a:p>
            <a:endParaRPr lang="en-US" dirty="0" smtClean="0"/>
          </a:p>
          <a:p>
            <a:r>
              <a:rPr lang="en-US" dirty="0" smtClean="0"/>
              <a:t>When you think about the two cookbooks that we created</a:t>
            </a:r>
            <a:r>
              <a:rPr lang="en-US" baseline="0" dirty="0" smtClean="0"/>
              <a:t> -- t</a:t>
            </a:r>
            <a:r>
              <a:rPr lang="en-US" dirty="0" smtClean="0"/>
              <a:t>he apache cookbook with the apache recipe and the workstation cookbook with the setup recipe -- it seems like those recipes would be good default recipes for their respective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8902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the instructor</a:t>
            </a:r>
            <a:r>
              <a:rPr lang="en-US" baseline="0" dirty="0" smtClean="0"/>
              <a:t> explains how to use an "include" in a recipe, you will u</a:t>
            </a:r>
            <a:r>
              <a:rPr lang="en-US" dirty="0" smtClean="0"/>
              <a:t>pdate the default recipe to use </a:t>
            </a:r>
            <a:r>
              <a:rPr lang="en-US" dirty="0" smtClean="0"/>
              <a:t>'</a:t>
            </a:r>
            <a:r>
              <a:rPr lang="en-US" dirty="0" smtClean="0">
                <a:latin typeface="Inconsolata"/>
                <a:cs typeface="Inconsolata"/>
              </a:rPr>
              <a:t>include_recipe'</a:t>
            </a:r>
            <a:r>
              <a:rPr lang="en-US" dirty="0" smtClean="0"/>
              <a:t> </a:t>
            </a:r>
            <a:r>
              <a:rPr lang="en-US" dirty="0" smtClean="0"/>
              <a:t>to include the setup recipe</a:t>
            </a:r>
            <a:r>
              <a:rPr lang="en-US" baseline="0" dirty="0" smtClean="0"/>
              <a:t> and then r</a:t>
            </a:r>
            <a:r>
              <a:rPr lang="en-US" dirty="0" smtClean="0"/>
              <a:t>un chef-client to locally apply the run_list: </a:t>
            </a:r>
            <a:r>
              <a:rPr lang="en-US" dirty="0" smtClean="0">
                <a:latin typeface="Inconsolata"/>
                <a:cs typeface="Inconsolata"/>
              </a:rPr>
              <a:t>"recipe[workstation]"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943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simple solution would be to rename the setup recipe to the default recipe. However, a better practice would instead leave our recipes as they are and have the default recipe include our setup recipe using a method called `include_recipe`.</a:t>
            </a:r>
          </a:p>
          <a:p>
            <a:endParaRPr lang="en-US" dirty="0" smtClean="0"/>
          </a:p>
          <a:p>
            <a:r>
              <a:rPr lang="en-US" dirty="0" smtClean="0"/>
              <a:t>This allows us to maintain all the current setup instructions within its own recipe file. </a:t>
            </a:r>
            <a:r>
              <a:rPr lang="en-US" dirty="0" smtClean="0"/>
              <a:t>It's</a:t>
            </a:r>
            <a:r>
              <a:rPr lang="en-US" baseline="0" dirty="0" smtClean="0"/>
              <a:t> u</a:t>
            </a:r>
            <a:r>
              <a:rPr lang="en-US" dirty="0" smtClean="0"/>
              <a:t>seful </a:t>
            </a:r>
            <a:r>
              <a:rPr lang="en-US" dirty="0" smtClean="0"/>
              <a:t>when we start to develop new recipes, say for different platforms or system types.</a:t>
            </a:r>
          </a:p>
          <a:p>
            <a:endParaRPr lang="en-US" dirty="0" smtClean="0"/>
          </a:p>
          <a:p>
            <a:r>
              <a:rPr lang="en-US" dirty="0" smtClean="0"/>
              <a:t>We can more easily switch our cookbooks default </a:t>
            </a:r>
            <a:r>
              <a:rPr lang="en-US" dirty="0" smtClean="0"/>
              <a:t>behavior, </a:t>
            </a:r>
            <a:r>
              <a:rPr lang="en-US" dirty="0" smtClean="0"/>
              <a:t>which can be useful when new requirements surface.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25631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Here we are including the "workstation" cookbook's "setup" recipe.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3914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1226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we are including the "apache" cookbook's "server"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73671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Within the default recipe,</a:t>
            </a:r>
            <a:r>
              <a:rPr lang="en-US" baseline="0" dirty="0" smtClean="0"/>
              <a:t> </a:t>
            </a:r>
            <a:r>
              <a:rPr lang="en-US" dirty="0" smtClean="0"/>
              <a:t>define the `include_recipe` method and provide one </a:t>
            </a:r>
            <a:r>
              <a:rPr lang="en-US" dirty="0" smtClean="0"/>
              <a:t>parameter, </a:t>
            </a:r>
            <a:r>
              <a:rPr lang="en-US" dirty="0" smtClean="0"/>
              <a:t>which is the name of our </a:t>
            </a:r>
            <a:r>
              <a:rPr lang="en-US" b="0" i="0" dirty="0" smtClean="0"/>
              <a:t>cookbook::</a:t>
            </a:r>
            <a:r>
              <a:rPr lang="en-US" b="0" i="1" dirty="0" smtClean="0"/>
              <a:t>recipename</a:t>
            </a:r>
          </a:p>
          <a:p>
            <a:endParaRPr lang="en-US" dirty="0" smtClean="0"/>
          </a:p>
          <a:p>
            <a:r>
              <a:rPr lang="en-US" dirty="0" smtClean="0"/>
              <a:t>We are interested in having the default recipe for our workstation cookbook run the contents of the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27265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 'chef-client' to locally apply the cookbook named workstation. This will load your workstation cookbook's default </a:t>
            </a:r>
            <a:r>
              <a:rPr lang="en-US" dirty="0" smtClean="0"/>
              <a:t>recipe, </a:t>
            </a:r>
            <a:r>
              <a:rPr lang="en-US" dirty="0" smtClean="0"/>
              <a:t>which in turn loads our workstation cookbook's setup 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26843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 smtClean="0"/>
              <a:t>this </a:t>
            </a:r>
            <a:r>
              <a:rPr lang="en-US" dirty="0" smtClean="0"/>
              <a:t>lab </a:t>
            </a:r>
            <a:r>
              <a:rPr lang="en-US" dirty="0" smtClean="0"/>
              <a:t>you will</a:t>
            </a:r>
            <a:r>
              <a:rPr lang="en-US" baseline="0" dirty="0" smtClean="0"/>
              <a:t> </a:t>
            </a:r>
            <a:r>
              <a:rPr lang="en-US" dirty="0" smtClean="0"/>
              <a:t>update the apache cookbook's default recipe to include the apache cookbook's recipe named server.</a:t>
            </a:r>
          </a:p>
          <a:p>
            <a:endParaRPr lang="en-US" dirty="0" smtClean="0"/>
          </a:p>
          <a:p>
            <a:r>
              <a:rPr lang="en-US" dirty="0" smtClean="0"/>
              <a:t>Instructions</a:t>
            </a:r>
            <a:r>
              <a:rPr lang="en-US" dirty="0" smtClean="0"/>
              <a:t>:</a:t>
            </a:r>
          </a:p>
          <a:p>
            <a:endParaRPr lang="en-US" dirty="0" smtClean="0"/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Update </a:t>
            </a:r>
            <a:r>
              <a:rPr lang="en-US" dirty="0" smtClean="0"/>
              <a:t>the </a:t>
            </a:r>
            <a:r>
              <a:rPr lang="en-US" dirty="0" smtClean="0"/>
              <a:t>'apache' </a:t>
            </a:r>
            <a:r>
              <a:rPr lang="en-US" dirty="0" smtClean="0"/>
              <a:t>cookbook's </a:t>
            </a:r>
            <a:r>
              <a:rPr lang="en-US" dirty="0" smtClean="0"/>
              <a:t>'default' </a:t>
            </a:r>
            <a:r>
              <a:rPr lang="en-US" dirty="0" smtClean="0"/>
              <a:t>recipe to</a:t>
            </a:r>
            <a:r>
              <a:rPr lang="en-US" baseline="0" dirty="0" smtClean="0"/>
              <a:t> i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nclude the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'server'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recipe from the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'apache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cookbook.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 smtClean="0"/>
              <a:t>Run </a:t>
            </a:r>
            <a:r>
              <a:rPr lang="en-US" dirty="0" smtClean="0"/>
              <a:t>'</a:t>
            </a:r>
            <a:r>
              <a:rPr lang="en-US" b="0" dirty="0" smtClean="0"/>
              <a:t>chef-client'</a:t>
            </a:r>
            <a:r>
              <a:rPr lang="en-US" dirty="0" smtClean="0"/>
              <a:t> </a:t>
            </a:r>
            <a:r>
              <a:rPr lang="en-US" dirty="0" smtClean="0"/>
              <a:t>and locally apply the run_list: </a:t>
            </a:r>
            <a:r>
              <a:rPr lang="en-US" dirty="0" smtClean="0">
                <a:latin typeface="Inconsolata"/>
              </a:rPr>
              <a:t>'</a:t>
            </a:r>
            <a:r>
              <a:rPr lang="en-US" dirty="0" smtClean="0">
                <a:latin typeface="Inconsolata"/>
                <a:cs typeface="Inconsolata"/>
              </a:rPr>
              <a:t>recipe[apache]'</a:t>
            </a:r>
            <a:r>
              <a:rPr lang="en-US" baseline="0" dirty="0" smtClean="0">
                <a:latin typeface="Inconsolata"/>
                <a:cs typeface="Inconsolata"/>
              </a:rPr>
              <a:t> 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12534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updated default recipe should look as</a:t>
            </a:r>
            <a:r>
              <a:rPr lang="en-US" baseline="0" dirty="0" smtClean="0"/>
              <a:t> shown here.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12469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Lab results: The command that we run uses our more succinct run list.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21967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questions can we help you answer?</a:t>
            </a:r>
          </a:p>
          <a:p>
            <a:endParaRPr lang="en-US" dirty="0" smtClean="0"/>
          </a:p>
          <a:p>
            <a:r>
              <a:rPr lang="en-US" dirty="0" smtClean="0"/>
              <a:t>Generally or specifically about chef-client, local mode, run lists, and include_recipe.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41197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As </a:t>
            </a:r>
            <a:r>
              <a:rPr lang="en-US" b="0" dirty="0" smtClean="0"/>
              <a:t>mentioned previously, 'chef-client' is</a:t>
            </a:r>
            <a:r>
              <a:rPr lang="en-US" b="0" baseline="0" dirty="0" smtClean="0"/>
              <a:t> </a:t>
            </a:r>
            <a:r>
              <a:rPr lang="en-US" b="0" dirty="0" smtClean="0"/>
              <a:t>an alternative to 'chef-apply'.</a:t>
            </a:r>
            <a:r>
              <a:rPr lang="en-US" b="0" baseline="0" dirty="0" smtClean="0"/>
              <a:t> </a:t>
            </a:r>
            <a:r>
              <a:rPr lang="en-US" b="0" dirty="0" smtClean="0"/>
              <a:t>'chef-apply' is</a:t>
            </a:r>
            <a:r>
              <a:rPr lang="en-US" b="0" baseline="0" dirty="0" smtClean="0"/>
              <a:t> </a:t>
            </a:r>
            <a:r>
              <a:rPr lang="en-US" b="0" dirty="0" smtClean="0"/>
              <a:t>a great tool that enables us to explore resources in strings and in recipe files. However, 'chef-apply' does not understand the concept of a cookbook. That's why we needed to specify the path to the recipe file.</a:t>
            </a: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="0" dirty="0" smtClean="0"/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="0" dirty="0" smtClean="0"/>
              <a:t>A better tool for applying cookbooks is called </a:t>
            </a:r>
            <a:r>
              <a:rPr lang="en-US" b="0" dirty="0" smtClean="0">
                <a:latin typeface="Inconsolata"/>
                <a:cs typeface="Inconsolata"/>
              </a:rPr>
              <a:t>'chef-client'</a:t>
            </a:r>
            <a:r>
              <a:rPr lang="en-US" b="0" dirty="0" smtClean="0"/>
              <a:t>.</a:t>
            </a:r>
            <a:endParaRPr lang="en-US" b="0" dirty="0" smtClean="0">
              <a:latin typeface="Inconsolata"/>
              <a:cs typeface="Inconsolata"/>
            </a:endParaRPr>
          </a:p>
          <a:p>
            <a:pPr marL="0" marR="0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383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the ChefDK, we package another tool,</a:t>
            </a:r>
            <a:r>
              <a:rPr lang="en-US" baseline="0" dirty="0" smtClean="0"/>
              <a:t> a</a:t>
            </a:r>
            <a:r>
              <a:rPr lang="en-US" dirty="0" smtClean="0"/>
              <a:t>n older sibling if you will, to the </a:t>
            </a:r>
            <a:r>
              <a:rPr lang="en-US" b="0" dirty="0" smtClean="0"/>
              <a:t>'chef-apply' </a:t>
            </a:r>
            <a:r>
              <a:rPr lang="en-US" dirty="0" smtClean="0"/>
              <a:t>command and that is </a:t>
            </a:r>
            <a:r>
              <a:rPr lang="en-US" dirty="0" smtClean="0"/>
              <a:t>'chef-client'.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'chef-client' </a:t>
            </a:r>
            <a:r>
              <a:rPr lang="en-US" dirty="0" smtClean="0"/>
              <a:t>is a command-line application that can be used to apply a recipe or multiple recipes. It also has the ability to communicate with a Chef server – a concept we will talk about in another section. For now think of the Chef Server as a central, artifact repository where</a:t>
            </a:r>
            <a:r>
              <a:rPr lang="en-US" baseline="0" dirty="0" smtClean="0"/>
              <a:t> </a:t>
            </a:r>
            <a:r>
              <a:rPr lang="en-US" dirty="0" smtClean="0"/>
              <a:t>we will later store our cookbooks.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50978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the a run list of recipes. In this case we are applying one recipe and that is the setup recipe within our workstation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96937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</a:t>
            </a:r>
            <a:r>
              <a:rPr lang="en-US" baseline="0" dirty="0" smtClean="0"/>
              <a:t> </a:t>
            </a:r>
            <a:r>
              <a:rPr lang="en-US" dirty="0" smtClean="0"/>
              <a:t>the server recipe within our apache cookbook.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49292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 example of using </a:t>
            </a:r>
            <a:r>
              <a:rPr lang="en-US" b="0" dirty="0" smtClean="0"/>
              <a:t>'chef-client' </a:t>
            </a:r>
            <a:r>
              <a:rPr lang="en-US" dirty="0" smtClean="0"/>
              <a:t>to locally apply two recipes</a:t>
            </a:r>
            <a:r>
              <a:rPr lang="en-US" baseline="0" dirty="0" smtClean="0"/>
              <a:t> -- t</a:t>
            </a:r>
            <a:r>
              <a:rPr lang="en-US" dirty="0" smtClean="0"/>
              <a:t>he setup recipe from the workstation cookbook and the server recipe within our apache cookbook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1904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Applying recipes </a:t>
            </a:r>
            <a:r>
              <a:rPr lang="en-US" b="0" dirty="0" smtClean="0"/>
              <a:t>with 'chef-client' is different than 'chef-apply' and that is because chef-client's default behavior is to communicate with a Chef server. So we use the '--local-mode' flag to ask 'chef-client' to look for the cookbooks locally.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2273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When we apply a recipe </a:t>
            </a:r>
            <a:r>
              <a:rPr lang="en-US" b="0" dirty="0" smtClean="0"/>
              <a:t>with 'chef-client',</a:t>
            </a:r>
            <a:r>
              <a:rPr lang="en-US" b="0" baseline="0" dirty="0" smtClean="0"/>
              <a:t> </a:t>
            </a:r>
            <a:r>
              <a:rPr lang="en-US" dirty="0" smtClean="0"/>
              <a:t>we define a run list. This is an ordered list of recipes that we want to apply to the system. When you define a recipe from a cookbook on the run list, there is a particular convention:</a:t>
            </a:r>
          </a:p>
          <a:p>
            <a:endParaRPr lang="en-US" dirty="0" smtClean="0"/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latin typeface="Inconsolata"/>
                <a:cs typeface="Inconsolata"/>
              </a:rPr>
              <a:t>"recipe[COOKBOOK::RECIPE]</a:t>
            </a:r>
            <a:r>
              <a:rPr lang="en-US" baseline="0" dirty="0" smtClean="0">
                <a:latin typeface="Arial" panose="020B0604020202020204" pitchFamily="34" charset="0"/>
                <a:cs typeface="+mn-cs"/>
              </a:rPr>
              <a:t>"</a:t>
            </a: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>
              <a:latin typeface="Arial" panose="020B0604020202020204" pitchFamily="34" charset="0"/>
              <a:cs typeface="+mn-cs"/>
            </a:endParaRP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anose="020B0604020202020204" pitchFamily="34" charset="0"/>
                <a:cs typeface="+mn-cs"/>
              </a:rPr>
              <a:t>COOKBOOK means the name of the Cookbook.</a:t>
            </a:r>
          </a:p>
          <a:p>
            <a:pPr marL="0" marR="0" lvl="1" indent="0" algn="l" defTabSz="121912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444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>
                <a:latin typeface="Arial" panose="020B0604020202020204" pitchFamily="34" charset="0"/>
                <a:cs typeface="+mn-cs"/>
              </a:rPr>
              <a:t>RECIPE means the name of the Recipe without the Ruby file extension.</a:t>
            </a: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612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11227" y="1337150"/>
            <a:ext cx="14332405" cy="566391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4267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1211096" y="2099733"/>
            <a:ext cx="14350936" cy="6334287"/>
          </a:xfrm>
        </p:spPr>
        <p:txBody>
          <a:bodyPr/>
          <a:lstStyle/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07721" y="304800"/>
            <a:ext cx="14337079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1234895" y="-1165188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84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4" y="2775887"/>
            <a:ext cx="14925911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621430" y="3444563"/>
            <a:ext cx="14925911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Picture 4" descr="C:\Users\sdelfante\Desktop\pic-chef-logo.png"/>
          <p:cNvPicPr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421" y="1807222"/>
            <a:ext cx="5048579" cy="49624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5951611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7958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749461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1392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1356303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0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301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82440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01851" y="955744"/>
            <a:ext cx="2635015" cy="2122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8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3311897" y="7582905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9067" y="839919"/>
            <a:ext cx="2613464" cy="2613464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80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0" y="488145"/>
            <a:ext cx="12871673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GE</a:t>
            </a:r>
            <a:endParaRPr lang="en-US" sz="96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Group</a:t>
            </a:r>
            <a:r>
              <a:rPr lang="en-US" sz="3200" b="1" baseline="0" dirty="0" smtClean="0"/>
              <a:t> Exercise </a:t>
            </a:r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606818" y="551454"/>
            <a:ext cx="2283164" cy="23153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579522" y="482873"/>
            <a:ext cx="2011959" cy="2011959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6" r:id="rId10"/>
    <p:sldLayoutId id="2147483764" r:id="rId11"/>
    <p:sldLayoutId id="2147483780" r:id="rId12"/>
    <p:sldLayoutId id="2147483766" r:id="rId13"/>
    <p:sldLayoutId id="2147483779" r:id="rId14"/>
    <p:sldLayoutId id="2147483767" r:id="rId15"/>
    <p:sldLayoutId id="2147483723" r:id="rId16"/>
    <p:sldLayoutId id="2147483790" r:id="rId17"/>
    <p:sldLayoutId id="2147483792" r:id="rId18"/>
    <p:sldLayoutId id="2147483795" r:id="rId19"/>
    <p:sldLayoutId id="2147483797" r:id="rId20"/>
    <p:sldLayoutId id="2147483798" r:id="rId21"/>
    <p:sldLayoutId id="2147483799" r:id="rId22"/>
    <p:sldLayoutId id="2147483800" r:id="rId23"/>
    <p:sldLayoutId id="2147483801" r:id="rId24"/>
    <p:sldLayoutId id="2147483802" r:id="rId25"/>
    <p:sldLayoutId id="2147483803" r:id="rId26"/>
    <p:sldLayoutId id="2147483804" r:id="rId27"/>
    <p:sldLayoutId id="2147483805" r:id="rId28"/>
    <p:sldLayoutId id="2147483806" r:id="rId2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chef-client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/>
              <a:t>Applying </a:t>
            </a:r>
            <a:r>
              <a:rPr lang="en-US" dirty="0" smtClean="0"/>
              <a:t>Recipes </a:t>
            </a:r>
            <a:r>
              <a:rPr lang="en-US" dirty="0"/>
              <a:t>from </a:t>
            </a:r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Exercise: Return Home </a:t>
            </a:r>
            <a:r>
              <a:rPr lang="en-US" dirty="0"/>
              <a:t>F</a:t>
            </a:r>
            <a:r>
              <a:rPr lang="en-US" dirty="0" smtClean="0"/>
              <a:t>irst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142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[2015-09-15T14:52:45+00:00] WARN: No config file found or specified on command line, using command line options.</a:t>
            </a:r>
          </a:p>
          <a:p>
            <a:r>
              <a:rPr lang="en-US" dirty="0"/>
              <a:t>[2015-09-15T14:52:45+00:00] WARN: No cookbooks directory found at or above current directory.  Assuming /home/chef.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endParaRPr lang="en-US" dirty="0"/>
          </a:p>
          <a:p>
            <a:r>
              <a:rPr lang="en-US" dirty="0"/>
              <a:t>================================================================================</a:t>
            </a:r>
          </a:p>
          <a:p>
            <a:r>
              <a:rPr lang="en-US" dirty="0"/>
              <a:t>Error Resolving Cookbooks for Run List:</a:t>
            </a:r>
          </a:p>
          <a:p>
            <a:r>
              <a:rPr lang="en-US" dirty="0"/>
              <a:t>================================================================================</a:t>
            </a:r>
          </a:p>
          <a:p>
            <a:endParaRPr lang="en-US" dirty="0"/>
          </a:p>
          <a:p>
            <a:r>
              <a:rPr lang="en-US" dirty="0"/>
              <a:t>Missing Cookbooks:</a:t>
            </a:r>
          </a:p>
          <a:p>
            <a:r>
              <a:rPr lang="en-US" dirty="0" smtClean="0"/>
              <a:t>------------------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GE: </a:t>
            </a:r>
            <a:r>
              <a:rPr lang="en-US" sz="4800" dirty="0"/>
              <a:t>Apply </a:t>
            </a:r>
            <a:r>
              <a:rPr lang="en-US" sz="4800" dirty="0" smtClean="0"/>
              <a:t>the </a:t>
            </a:r>
            <a:r>
              <a:rPr lang="en-US" sz="4800" dirty="0" smtClean="0"/>
              <a:t>'</a:t>
            </a:r>
            <a:r>
              <a:rPr lang="en-US" sz="4800" dirty="0" smtClean="0">
                <a:cs typeface="Inconsolata"/>
              </a:rPr>
              <a:t>apache</a:t>
            </a:r>
            <a:r>
              <a:rPr lang="en-US" sz="4800" dirty="0" smtClean="0">
                <a:cs typeface="Inconsolata"/>
              </a:rPr>
              <a:t>::</a:t>
            </a:r>
            <a:r>
              <a:rPr lang="en-US" sz="4800" dirty="0" smtClean="0">
                <a:cs typeface="Inconsolata"/>
              </a:rPr>
              <a:t>server' </a:t>
            </a:r>
            <a:r>
              <a:rPr lang="en-US" sz="4800" dirty="0"/>
              <a:t>R</a:t>
            </a:r>
            <a:r>
              <a:rPr lang="en-US" sz="4800" dirty="0" smtClean="0"/>
              <a:t>ecipe Locally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sudo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42497" y="3131405"/>
            <a:ext cx="14417959" cy="90633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11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09599" y="304800"/>
            <a:ext cx="15504543" cy="827577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Create Cookbooks Dir and Move the Cookbook</a:t>
            </a:r>
            <a:endParaRPr lang="en-US" sz="4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50606" y="1290293"/>
            <a:ext cx="14422528" cy="2240329"/>
          </a:xfrm>
        </p:spPr>
        <p:txBody>
          <a:bodyPr anchor="t"/>
          <a:lstStyle/>
          <a:p>
            <a:r>
              <a:rPr lang="en-US" dirty="0" smtClean="0"/>
              <a:t>$ mkdir cookbooks</a:t>
            </a:r>
            <a:endParaRPr lang="en-US" dirty="0"/>
          </a:p>
          <a:p>
            <a:r>
              <a:rPr lang="en-US" dirty="0" smtClean="0"/>
              <a:t>$ </a:t>
            </a:r>
            <a:r>
              <a:rPr lang="en-US" dirty="0"/>
              <a:t>mv workstation </a:t>
            </a:r>
            <a:r>
              <a:rPr lang="en-US" dirty="0" smtClean="0"/>
              <a:t>cookbook</a:t>
            </a:r>
          </a:p>
          <a:p>
            <a:r>
              <a:rPr lang="en-US" dirty="0"/>
              <a:t>$ mv apache </a:t>
            </a:r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071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[2015-09-15T14:54:45+00:00]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["apache::server"]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 smtClean="0"/>
              <a:t>Compiling </a:t>
            </a:r>
            <a:r>
              <a:rPr lang="en-US" dirty="0"/>
              <a:t>Cookbooks...</a:t>
            </a:r>
          </a:p>
          <a:p>
            <a:r>
              <a:rPr lang="en-US" dirty="0"/>
              <a:t>Converging 4 resources</a:t>
            </a:r>
          </a:p>
          <a:p>
            <a:r>
              <a:rPr lang="en-US" dirty="0"/>
              <a:t>Recipe: apache::server</a:t>
            </a:r>
          </a:p>
          <a:p>
            <a:r>
              <a:rPr lang="en-US" dirty="0"/>
              <a:t>  * yum_package[httpd] action install (up to date)</a:t>
            </a:r>
          </a:p>
          <a:p>
            <a:r>
              <a:rPr lang="en-US" dirty="0"/>
              <a:t>  * file[/var/www/html/index.html] action create (up to date)</a:t>
            </a:r>
          </a:p>
          <a:p>
            <a:r>
              <a:rPr lang="en-US" dirty="0"/>
              <a:t>  * service[httpd] action enable (up to date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GE: Apply </a:t>
            </a:r>
            <a:r>
              <a:rPr lang="en-US" sz="6000" dirty="0"/>
              <a:t>the </a:t>
            </a:r>
            <a:r>
              <a:rPr lang="en-US" sz="6000" dirty="0" smtClean="0"/>
              <a:t>Cookbook </a:t>
            </a:r>
            <a:r>
              <a:rPr lang="en-US" sz="6000" dirty="0"/>
              <a:t>R</a:t>
            </a:r>
            <a:r>
              <a:rPr lang="en-US" sz="6000" dirty="0" smtClean="0"/>
              <a:t>ecipe </a:t>
            </a:r>
            <a:r>
              <a:rPr lang="en-US" sz="6000" dirty="0"/>
              <a:t>L</a:t>
            </a:r>
            <a:r>
              <a:rPr lang="en-US" sz="6000" dirty="0" smtClean="0"/>
              <a:t>ocally</a:t>
            </a:r>
            <a:endParaRPr lang="en-US" sz="6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sudo chef-client --local-mode -r "recipe[apache::server]"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502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[2015-09-15T15:15:26+00:00]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6 resources</a:t>
            </a:r>
          </a:p>
          <a:p>
            <a:r>
              <a:rPr lang="en-US" dirty="0"/>
              <a:t>Recipe: workstation::setup</a:t>
            </a:r>
          </a:p>
          <a:p>
            <a:r>
              <a:rPr lang="en-US" dirty="0"/>
              <a:t>  * yum_package[nano] action install (up to date)</a:t>
            </a:r>
          </a:p>
          <a:p>
            <a:r>
              <a:rPr lang="en-US" dirty="0"/>
              <a:t>  * yum_package[vim] action install (up to date)</a:t>
            </a:r>
          </a:p>
          <a:p>
            <a:r>
              <a:rPr lang="en-US" dirty="0"/>
              <a:t>  * yum_package[emacs] action install (up to date</a:t>
            </a:r>
            <a:r>
              <a:rPr lang="en-US" dirty="0" smtClean="0"/>
              <a:t>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3200" dirty="0"/>
              <a:t>$ sudo chef-client --local-mode -r "recipe[workstation::setup]"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609600" y="304800"/>
            <a:ext cx="14935200" cy="827577"/>
          </a:xfrm>
        </p:spPr>
        <p:txBody>
          <a:bodyPr>
            <a:normAutofit/>
          </a:bodyPr>
          <a:lstStyle/>
          <a:p>
            <a:r>
              <a:rPr lang="en-US" dirty="0" smtClean="0"/>
              <a:t>GE: Apply </a:t>
            </a:r>
            <a:r>
              <a:rPr lang="en-US" dirty="0"/>
              <a:t>the </a:t>
            </a:r>
            <a:r>
              <a:rPr lang="en-US" dirty="0" smtClean="0"/>
              <a:t>Cookbook </a:t>
            </a:r>
            <a:r>
              <a:rPr lang="en-US" dirty="0"/>
              <a:t>R</a:t>
            </a:r>
            <a:r>
              <a:rPr lang="en-US" dirty="0" smtClean="0"/>
              <a:t>ecipe </a:t>
            </a:r>
            <a:r>
              <a:rPr lang="en-US" dirty="0"/>
              <a:t>L</a:t>
            </a:r>
            <a:r>
              <a:rPr lang="en-US" dirty="0" smtClean="0"/>
              <a:t>ocally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837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138687" y="2978670"/>
            <a:ext cx="14406110" cy="5112907"/>
          </a:xfrm>
        </p:spPr>
        <p:txBody>
          <a:bodyPr/>
          <a:lstStyle/>
          <a:p>
            <a:r>
              <a:rPr lang="en-US" dirty="0"/>
              <a:t>[2015-09-15T15:17:27+00:00]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["workstation::setup"]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[2015-09-15T15:17:30+00:00] ERROR: Running exception handlers</a:t>
            </a:r>
          </a:p>
          <a:p>
            <a:r>
              <a:rPr lang="en-US" dirty="0"/>
              <a:t>Running handlers </a:t>
            </a:r>
            <a:r>
              <a:rPr lang="en-US" dirty="0" smtClean="0"/>
              <a:t>complete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GE: Apply Both Recipes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1121104" y="1337148"/>
            <a:ext cx="14422528" cy="1390107"/>
          </a:xfrm>
        </p:spPr>
        <p:txBody>
          <a:bodyPr/>
          <a:lstStyle/>
          <a:p>
            <a:r>
              <a:rPr lang="en-US" dirty="0" smtClean="0"/>
              <a:t>$ sudo chef-client --local-mode \ -r "recipe[apache::server</a:t>
            </a:r>
            <a:r>
              <a:rPr lang="en-US" dirty="0" smtClean="0"/>
              <a:t>],recipe[workstation</a:t>
            </a:r>
            <a:r>
              <a:rPr lang="en-US" dirty="0" smtClean="0"/>
              <a:t>::setup]"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232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>
                <a:cs typeface="Inconsolata"/>
              </a:rPr>
              <a:t>-r "recipe[COOKBOOK(::default)]"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 smtClean="0"/>
              <a:t>When you are referencing the default recipe within a cookbook you may optionally specify only the name of the cookbook. </a:t>
            </a:r>
          </a:p>
          <a:p>
            <a:endParaRPr lang="en-US" dirty="0"/>
          </a:p>
          <a:p>
            <a:r>
              <a:rPr lang="en-US" dirty="0" smtClean="0">
                <a:latin typeface="Inconsolata" panose="020B0609030003000000" pitchFamily="49" charset="0"/>
              </a:rPr>
              <a:t>chef-client </a:t>
            </a:r>
            <a:r>
              <a:rPr lang="en-US" dirty="0" smtClean="0"/>
              <a:t>understands that you mean to apply the default recipe from within that cookbook.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023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2870" y="2496327"/>
            <a:ext cx="10972800" cy="852712"/>
          </a:xfrm>
        </p:spPr>
        <p:txBody>
          <a:bodyPr>
            <a:noAutofit/>
          </a:bodyPr>
          <a:lstStyle/>
          <a:p>
            <a:r>
              <a:rPr lang="en-US" sz="4800" dirty="0"/>
              <a:t>Setting a Default in Your Cookbook</a:t>
            </a:r>
            <a:endParaRPr lang="en-US" sz="48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2871" y="3506118"/>
            <a:ext cx="10974132" cy="3346421"/>
          </a:xfrm>
        </p:spPr>
        <p:txBody>
          <a:bodyPr/>
          <a:lstStyle/>
          <a:p>
            <a:r>
              <a:rPr lang="en-US" dirty="0"/>
              <a:t>It </a:t>
            </a:r>
            <a:r>
              <a:rPr lang="en-US" dirty="0" smtClean="0"/>
              <a:t>may seems </a:t>
            </a:r>
            <a:r>
              <a:rPr lang="en-US" dirty="0"/>
              <a:t>silly to type </a:t>
            </a:r>
            <a:r>
              <a:rPr lang="en-US" dirty="0" smtClean="0">
                <a:latin typeface="Inconsolata" panose="020B0609030003000000" pitchFamily="49" charset="0"/>
              </a:rPr>
              <a:t>recipe[workstation</a:t>
            </a:r>
            <a:r>
              <a:rPr lang="en-US" dirty="0">
                <a:latin typeface="Inconsolata" panose="020B0609030003000000" pitchFamily="49" charset="0"/>
              </a:rPr>
              <a:t>::setup</a:t>
            </a:r>
            <a:r>
              <a:rPr lang="en-US" dirty="0" smtClean="0">
                <a:latin typeface="Inconsolata" panose="020B0609030003000000" pitchFamily="49" charset="0"/>
              </a:rPr>
              <a:t>]</a:t>
            </a:r>
            <a:endParaRPr lang="en-US" dirty="0" smtClean="0">
              <a:latin typeface="Inconsolata" panose="020B0609030003000000" pitchFamily="49" charset="0"/>
            </a:endParaRPr>
          </a:p>
          <a:p>
            <a:endParaRPr lang="en-US" dirty="0"/>
          </a:p>
          <a:p>
            <a:r>
              <a:rPr lang="en-US" dirty="0" smtClean="0"/>
              <a:t>Typing </a:t>
            </a:r>
            <a:r>
              <a:rPr lang="en-US" dirty="0" smtClean="0">
                <a:latin typeface="Inconsolata" panose="020B0609030003000000" pitchFamily="49" charset="0"/>
              </a:rPr>
              <a:t>recipe[workstation] </a:t>
            </a:r>
            <a:r>
              <a:rPr lang="en-US" dirty="0" smtClean="0"/>
              <a:t>seems </a:t>
            </a:r>
            <a:r>
              <a:rPr lang="en-US" dirty="0"/>
              <a:t>clearer</a:t>
            </a:r>
            <a:r>
              <a:rPr lang="en-US" dirty="0" smtClean="0"/>
              <a:t>.</a:t>
            </a:r>
            <a:endParaRPr lang="en-US" dirty="0" smtClean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48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include_recipe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recipe can include one (or more) recipes located in </a:t>
            </a:r>
            <a:r>
              <a:rPr lang="en-US" dirty="0" smtClean="0"/>
              <a:t>cookbooks </a:t>
            </a:r>
            <a:r>
              <a:rPr lang="en-US" dirty="0"/>
              <a:t>by using the </a:t>
            </a:r>
            <a:r>
              <a:rPr lang="en-US" dirty="0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method</a:t>
            </a:r>
            <a:r>
              <a:rPr lang="en-US" dirty="0"/>
              <a:t>. When a recipe is included, the resources found in that recipe will be inserted (in the same exact order) at the point where the </a:t>
            </a:r>
            <a:r>
              <a:rPr lang="en-US" dirty="0">
                <a:latin typeface="Inconsolata"/>
                <a:cs typeface="Inconsolata"/>
              </a:rPr>
              <a:t>include_recipe</a:t>
            </a:r>
            <a:r>
              <a:rPr lang="en-US" dirty="0"/>
              <a:t> keyword is located.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3669213" y="7332456"/>
            <a:ext cx="8917577" cy="55460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https://docs.chef.io/recipes.html#include-recipes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include_recipe "workstation::setup"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"setup" recipe from the "workstation" cookbook in this recipe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454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 use chef-client to: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Apply recipes </a:t>
            </a:r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/>
              <a:t>I</a:t>
            </a:r>
            <a:r>
              <a:rPr lang="en-US" dirty="0" smtClean="0"/>
              <a:t>nclude </a:t>
            </a:r>
            <a:r>
              <a:rPr lang="en-US" dirty="0"/>
              <a:t>a recipe within another recipe </a:t>
            </a:r>
            <a:endParaRPr lang="en-US" dirty="0" smtClean="0"/>
          </a:p>
          <a:p>
            <a:pPr marL="1219169" lvl="2" indent="-609585">
              <a:buFont typeface="Wingdings" panose="05000000000000000000" pitchFamily="2" charset="2"/>
              <a:buChar char="Ø"/>
            </a:pPr>
            <a:r>
              <a:rPr lang="en-US" dirty="0" smtClean="0"/>
              <a:t>Update </a:t>
            </a:r>
            <a:r>
              <a:rPr lang="en-US" dirty="0"/>
              <a:t>a </a:t>
            </a:r>
            <a:r>
              <a:rPr lang="en-US" dirty="0" smtClean="0"/>
              <a:t>cookbook</a:t>
            </a:r>
            <a:endParaRPr lang="en-US" dirty="0"/>
          </a:p>
          <a:p>
            <a:pPr marL="1219169" lvl="2" indent="-609585">
              <a:buFont typeface="Wingdings" panose="05000000000000000000" pitchFamily="2" charset="2"/>
              <a:buChar char="Ø"/>
            </a:pPr>
            <a:endParaRPr lang="en-US" dirty="0" smtClean="0"/>
          </a:p>
          <a:p>
            <a:pPr marL="609584" lvl="2"/>
            <a:endParaRPr lang="en-US" dirty="0" smtClean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 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include_recipe "apache::server"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"server" recipe from the "apache" cookbook in this recipe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9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400" y="183558"/>
            <a:ext cx="15704494" cy="998250"/>
          </a:xfrm>
        </p:spPr>
        <p:txBody>
          <a:bodyPr>
            <a:normAutofit/>
          </a:bodyPr>
          <a:lstStyle/>
          <a:p>
            <a:r>
              <a:rPr lang="en-US" sz="4800" dirty="0" smtClean="0"/>
              <a:t>GE: 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Setup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workstation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include_recipe "workstation::setup"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~/cookbooks/workstation/recipes/default.rb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309880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601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["workstation"]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workstation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3.300489827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GE: </a:t>
            </a:r>
            <a:r>
              <a:rPr lang="en-US" dirty="0" smtClean="0"/>
              <a:t>Apply the </a:t>
            </a:r>
            <a:r>
              <a:rPr lang="en-US" dirty="0" smtClean="0"/>
              <a:t>Cookbook's </a:t>
            </a:r>
            <a:r>
              <a:rPr lang="en-US" dirty="0"/>
              <a:t>D</a:t>
            </a:r>
            <a:r>
              <a:rPr lang="en-US" dirty="0" smtClean="0"/>
              <a:t>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sudo chef-client --local-mode -r "recipe[workstation]"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23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35024" y="2496327"/>
            <a:ext cx="12728448" cy="85271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Lab: Update </a:t>
            </a:r>
            <a:r>
              <a:rPr lang="en-US" dirty="0" smtClean="0"/>
              <a:t>the apache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23639" y="3506117"/>
            <a:ext cx="12247207" cy="4873592"/>
          </a:xfrm>
        </p:spPr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/>
              <a:t>Update the </a:t>
            </a:r>
            <a:r>
              <a:rPr lang="en-US" dirty="0" smtClean="0"/>
              <a:t>"apache" cookbook's "default" </a:t>
            </a:r>
            <a:r>
              <a:rPr lang="en-US" dirty="0"/>
              <a:t>recipe </a:t>
            </a:r>
            <a:r>
              <a:rPr lang="en-US" dirty="0" smtClean="0"/>
              <a:t>to:</a:t>
            </a:r>
          </a:p>
          <a:p>
            <a:endParaRPr lang="en-US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Include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the </a:t>
            </a:r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"server"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recipe from the "apache" cookbook</a:t>
            </a:r>
          </a:p>
          <a:p>
            <a:endParaRPr lang="en-US" dirty="0" smtClean="0"/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/>
              <a:t>chef-client and locally apply the run_list: </a:t>
            </a:r>
            <a:r>
              <a:rPr lang="en-US" dirty="0">
                <a:latin typeface="Inconsolata"/>
                <a:cs typeface="Inconsolata"/>
              </a:rPr>
              <a:t>"recipe</a:t>
            </a:r>
            <a:r>
              <a:rPr lang="en-US" dirty="0" smtClean="0">
                <a:latin typeface="Inconsolata"/>
                <a:cs typeface="Inconsolata"/>
              </a:rPr>
              <a:t>[apache]"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9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800" dirty="0" smtClean="0"/>
              <a:t>Lab: </a:t>
            </a:r>
            <a:r>
              <a:rPr lang="en-US" sz="4800" dirty="0" smtClean="0"/>
              <a:t>The Default </a:t>
            </a:r>
            <a:r>
              <a:rPr lang="en-US" sz="4800" dirty="0"/>
              <a:t>R</a:t>
            </a:r>
            <a:r>
              <a:rPr lang="en-US" sz="4800" dirty="0" smtClean="0"/>
              <a:t>ecipe </a:t>
            </a:r>
            <a:r>
              <a:rPr lang="en-US" sz="4800" dirty="0"/>
              <a:t>I</a:t>
            </a:r>
            <a:r>
              <a:rPr lang="en-US" sz="4800" dirty="0" smtClean="0"/>
              <a:t>ncludes the Apache </a:t>
            </a:r>
            <a:r>
              <a:rPr lang="en-US" sz="4800" dirty="0"/>
              <a:t>R</a:t>
            </a:r>
            <a:r>
              <a:rPr lang="en-US" sz="4800" dirty="0" smtClean="0"/>
              <a:t>ecipe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include_recipe "apache::server"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~/cookbooks/apache/recipes/default.rb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135042" y="6230368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045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[2015-09-15T15:23:18+00:00] WARN: No config file found or specified on command line, using command line options.</a:t>
            </a:r>
          </a:p>
          <a:p>
            <a:r>
              <a:rPr lang="en-US" dirty="0"/>
              <a:t>Starting Chef Client, version 12.3.0</a:t>
            </a:r>
          </a:p>
          <a:p>
            <a:r>
              <a:rPr lang="en-US" dirty="0"/>
              <a:t>resolving cookbooks for run list: ["apache"]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apache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0 resources</a:t>
            </a:r>
          </a:p>
          <a:p>
            <a:endParaRPr lang="en-US" dirty="0"/>
          </a:p>
          <a:p>
            <a:r>
              <a:rPr lang="en-US" dirty="0"/>
              <a:t>Running handlers:</a:t>
            </a:r>
          </a:p>
          <a:p>
            <a:r>
              <a:rPr lang="en-US" dirty="0"/>
              <a:t>Running handlers complete</a:t>
            </a:r>
          </a:p>
          <a:p>
            <a:r>
              <a:rPr lang="en-US" dirty="0"/>
              <a:t>Chef Client finished, 0/0 resources updated in 3.310768509 seconds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Lab</a:t>
            </a:r>
            <a:r>
              <a:rPr lang="en-US" dirty="0" smtClean="0"/>
              <a:t>: </a:t>
            </a:r>
            <a:r>
              <a:rPr lang="en-US" dirty="0" smtClean="0"/>
              <a:t>Applying </a:t>
            </a:r>
            <a:r>
              <a:rPr lang="en-US" dirty="0" smtClean="0"/>
              <a:t>the apache </a:t>
            </a:r>
            <a:r>
              <a:rPr lang="en-US" dirty="0" smtClean="0"/>
              <a:t>Default </a:t>
            </a:r>
            <a:r>
              <a:rPr lang="en-US" dirty="0"/>
              <a:t>R</a:t>
            </a:r>
            <a:r>
              <a:rPr lang="en-US" dirty="0" smtClean="0"/>
              <a:t>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sudo chef-client --local-mode -r "recipe[apache]"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8305" y="4146906"/>
            <a:ext cx="14417959" cy="444823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036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Discussion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5071"/>
            <a:ext cx="10974132" cy="4764668"/>
          </a:xfrm>
        </p:spPr>
        <p:txBody>
          <a:bodyPr/>
          <a:lstStyle/>
          <a:p>
            <a:r>
              <a:rPr lang="en-US" dirty="0"/>
              <a:t>What questions can we </a:t>
            </a:r>
            <a:r>
              <a:rPr lang="en-US" dirty="0" smtClean="0"/>
              <a:t>help you answer? </a:t>
            </a:r>
            <a:endParaRPr lang="en-US" dirty="0"/>
          </a:p>
          <a:p>
            <a:endParaRPr lang="en-US" dirty="0"/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chef-client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cs typeface="Inconsolata"/>
              </a:rPr>
              <a:t>local mode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/>
              <a:t>run list</a:t>
            </a:r>
          </a:p>
          <a:p>
            <a:pPr marL="609585" indent="-609585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include_recipe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9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+mn-lt"/>
                <a:cs typeface="Inconsolata"/>
              </a:rPr>
              <a:t>chef-apply</a:t>
            </a:r>
            <a:endParaRPr lang="en-US" dirty="0">
              <a:latin typeface="+mn-lt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1372089" cy="4070992"/>
          </a:xfrm>
        </p:spPr>
        <p:txBody>
          <a:bodyPr>
            <a:normAutofit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doesn't know how to apply a cookbook.</a:t>
            </a:r>
          </a:p>
          <a:p>
            <a:endParaRPr lang="en-US" dirty="0" smtClean="0"/>
          </a:p>
          <a:p>
            <a:r>
              <a:rPr lang="en-US" dirty="0" smtClean="0"/>
              <a:t>A better tool for applying cookbooks is called </a:t>
            </a:r>
            <a:br>
              <a:rPr lang="en-US" dirty="0" smtClean="0"/>
            </a:b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401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chef-client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 panose="020B0609030003000000" pitchFamily="49" charset="0"/>
              </a:rPr>
              <a:t>chef-client</a:t>
            </a:r>
            <a:r>
              <a:rPr lang="en-US" dirty="0" smtClean="0"/>
              <a:t> </a:t>
            </a:r>
            <a:r>
              <a:rPr lang="en-US" dirty="0" smtClean="0"/>
              <a:t>is an agent that runs locally on every node that is under management by Chef. </a:t>
            </a:r>
          </a:p>
          <a:p>
            <a:endParaRPr lang="en-US" dirty="0"/>
          </a:p>
          <a:p>
            <a:r>
              <a:rPr lang="en-US" dirty="0" smtClean="0"/>
              <a:t>When a </a:t>
            </a:r>
            <a:r>
              <a:rPr lang="en-US" dirty="0" smtClean="0">
                <a:latin typeface="Inconsolata" panose="020B0609030003000000" pitchFamily="49" charset="0"/>
              </a:rPr>
              <a:t>chef-client</a:t>
            </a:r>
            <a:r>
              <a:rPr lang="en-US" dirty="0" smtClean="0"/>
              <a:t> is run, it will perform all of the steps that are required to bring the node into the expected state.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7339013" y="7383463"/>
            <a:ext cx="8916987" cy="5238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https://docs.chef.io/chef_client.html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984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4800"/>
            <a:ext cx="15646400" cy="827577"/>
          </a:xfrm>
        </p:spPr>
        <p:txBody>
          <a:bodyPr>
            <a:normAutofit/>
          </a:bodyPr>
          <a:lstStyle/>
          <a:p>
            <a:r>
              <a:rPr lang="en-US" sz="4400" dirty="0" smtClean="0"/>
              <a:t>Demo: Using </a:t>
            </a:r>
            <a:r>
              <a:rPr lang="en-US" sz="4400" dirty="0" smtClean="0"/>
              <a:t>'chef-client' </a:t>
            </a:r>
            <a:r>
              <a:rPr lang="en-US" sz="4400" dirty="0" smtClean="0"/>
              <a:t>to Locally </a:t>
            </a:r>
            <a:r>
              <a:rPr lang="en-US" sz="4400" dirty="0"/>
              <a:t>A</a:t>
            </a:r>
            <a:r>
              <a:rPr lang="en-US" sz="4400" dirty="0" smtClean="0"/>
              <a:t>pply </a:t>
            </a:r>
            <a:r>
              <a:rPr lang="en-US" sz="4400" dirty="0"/>
              <a:t>R</a:t>
            </a:r>
            <a:r>
              <a:rPr lang="en-US" sz="4400" dirty="0" smtClean="0"/>
              <a:t>ecipes</a:t>
            </a:r>
            <a:endParaRPr lang="en-US" sz="4400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sudo chef-client --local-mode -r "recipe[workstation::setup]"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'setup' recipe from the 'workstation' cookbook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820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</a:t>
            </a:r>
            <a:r>
              <a:rPr lang="en-US" sz="4400" dirty="0" smtClean="0"/>
              <a:t>Using </a:t>
            </a:r>
            <a:r>
              <a:rPr lang="en-US" sz="4400" dirty="0" smtClean="0"/>
              <a:t>'chef-client' </a:t>
            </a:r>
            <a:r>
              <a:rPr lang="en-US" sz="4400" dirty="0" smtClean="0"/>
              <a:t>to </a:t>
            </a:r>
            <a:r>
              <a:rPr lang="en-US" sz="4400" dirty="0"/>
              <a:t>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$ sudo chef-client --local-mode -r "recipe[apache::server]"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</a:p>
          <a:p>
            <a:endParaRPr lang="en-US" dirty="0"/>
          </a:p>
          <a:p>
            <a:pPr lvl="1"/>
            <a:r>
              <a:rPr lang="en-US" dirty="0" smtClean="0"/>
              <a:t>The 'server' recipe from the 'apache' cookbook</a:t>
            </a:r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768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Demo: Using </a:t>
            </a:r>
            <a:r>
              <a:rPr lang="en-US" sz="4400" dirty="0" smtClean="0"/>
              <a:t>'chef-client' </a:t>
            </a:r>
            <a:r>
              <a:rPr lang="en-US" sz="4400" dirty="0"/>
              <a:t>to Locally Apply Recipes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$ sudo chef</a:t>
            </a:r>
            <a:r>
              <a:rPr lang="en-US" dirty="0" smtClean="0">
                <a:latin typeface="Inconsolata"/>
                <a:cs typeface="Inconsolata"/>
              </a:rPr>
              <a:t>-client --local-mode -r \ "recipe[</a:t>
            </a:r>
            <a:r>
              <a:rPr lang="en-US" dirty="0" smtClean="0"/>
              <a:t>workstation::setup</a:t>
            </a:r>
            <a:r>
              <a:rPr lang="en-US" dirty="0" smtClean="0">
                <a:latin typeface="Inconsolata"/>
                <a:cs typeface="Inconsolata"/>
              </a:rPr>
              <a:t>],recipe[apache::server]"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Applying the following recipes locally:</a:t>
            </a:r>
            <a:endParaRPr lang="en-US" dirty="0"/>
          </a:p>
          <a:p>
            <a:pPr marL="609585" indent="-609585">
              <a:buFontTx/>
              <a:buChar char="•"/>
            </a:pPr>
            <a:endParaRPr lang="en-US" dirty="0" smtClean="0"/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'setup' recipe from the 'workstation' cookbook</a:t>
            </a:r>
          </a:p>
          <a:p>
            <a:pPr marL="918611" lvl="1" indent="-609585">
              <a:buFontTx/>
              <a:buChar char="•"/>
            </a:pPr>
            <a:r>
              <a:rPr lang="en-US" dirty="0" smtClean="0"/>
              <a:t>The 'server' recipe </a:t>
            </a:r>
            <a:r>
              <a:rPr lang="en-US" dirty="0"/>
              <a:t>from the </a:t>
            </a:r>
            <a:r>
              <a:rPr lang="en-US" dirty="0" smtClean="0"/>
              <a:t>'apache' </a:t>
            </a:r>
            <a:r>
              <a:rPr lang="en-US" dirty="0"/>
              <a:t>cookbook</a:t>
            </a:r>
          </a:p>
          <a:p>
            <a:pPr marL="609585" indent="-609585">
              <a:buFontTx/>
              <a:buChar char="•"/>
            </a:pP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3386537" y="7330033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985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--local-mode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>
                <a:latin typeface="+mj-lt"/>
                <a:cs typeface="Inconsolata"/>
              </a:rPr>
              <a:t>'s</a:t>
            </a:r>
            <a:r>
              <a:rPr lang="en-US" dirty="0" smtClean="0">
                <a:latin typeface="Inconsolata"/>
                <a:cs typeface="Inconsolata"/>
              </a:rPr>
              <a:t> </a:t>
            </a:r>
            <a:r>
              <a:rPr lang="en-US" dirty="0" smtClean="0"/>
              <a:t>default mode attempts to contact a Chef Server and ask it for the recipes to run for the given node. </a:t>
            </a:r>
          </a:p>
          <a:p>
            <a:endParaRPr lang="en-US" dirty="0"/>
          </a:p>
          <a:p>
            <a:r>
              <a:rPr lang="en-US" dirty="0" smtClean="0"/>
              <a:t>We are overriding that behavior to </a:t>
            </a:r>
            <a:r>
              <a:rPr lang="en-US" dirty="0" smtClean="0"/>
              <a:t>have it </a:t>
            </a:r>
            <a:r>
              <a:rPr lang="en-US" dirty="0" smtClean="0"/>
              <a:t>work in a local mode.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2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800" dirty="0">
                <a:cs typeface="Inconsolata"/>
              </a:rPr>
              <a:t>-r "recipe[COOKBOOK::RECIPE]"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local </a:t>
            </a:r>
            <a:r>
              <a:rPr lang="en-US" dirty="0" smtClean="0"/>
              <a:t>mode, </a:t>
            </a:r>
            <a:r>
              <a:rPr lang="en-US" dirty="0" smtClean="0"/>
              <a:t>we need to provide a list of recipes to apply to the system. This is called a </a:t>
            </a:r>
            <a:r>
              <a:rPr lang="en-US" b="1" dirty="0" smtClean="0"/>
              <a:t>run list</a:t>
            </a:r>
            <a:r>
              <a:rPr lang="en-US" dirty="0" smtClean="0"/>
              <a:t>. A run list is an ordered collection of recipes to execute.</a:t>
            </a:r>
          </a:p>
          <a:p>
            <a:endParaRPr lang="en-US" dirty="0" smtClean="0"/>
          </a:p>
          <a:p>
            <a:r>
              <a:rPr lang="en-US" dirty="0" smtClean="0"/>
              <a:t>Each recipe in the run list must be addressed with the format </a:t>
            </a:r>
            <a:r>
              <a:rPr lang="en-US" dirty="0" smtClean="0">
                <a:latin typeface="Inconsolata"/>
                <a:cs typeface="Inconsolata"/>
              </a:rPr>
              <a:t>recipe[COOKBOOK::RECIPE]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008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15089</TotalTime>
  <Words>2674</Words>
  <Application>Microsoft Office PowerPoint</Application>
  <PresentationFormat>Custom</PresentationFormat>
  <Paragraphs>323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Courier New</vt:lpstr>
      <vt:lpstr>Gill Sans MT</vt:lpstr>
      <vt:lpstr>Inconsolata</vt:lpstr>
      <vt:lpstr>Wingdings</vt:lpstr>
      <vt:lpstr>ChefDk3.2Template</vt:lpstr>
      <vt:lpstr>chef-client</vt:lpstr>
      <vt:lpstr>Objectives</vt:lpstr>
      <vt:lpstr>chef-apply</vt:lpstr>
      <vt:lpstr>chef-client</vt:lpstr>
      <vt:lpstr>Demo: Using 'chef-client' to Locally Apply Recipes</vt:lpstr>
      <vt:lpstr>Demo: Using 'chef-client' to Locally Apply Recipes</vt:lpstr>
      <vt:lpstr>Demo: Using 'chef-client' to Locally Apply Recipes</vt:lpstr>
      <vt:lpstr>--local-mode</vt:lpstr>
      <vt:lpstr>-r "recipe[COOKBOOK::RECIPE]"</vt:lpstr>
      <vt:lpstr>Group Exercise: Return Home First</vt:lpstr>
      <vt:lpstr>GE: Apply the 'apache::server' Recipe Locally</vt:lpstr>
      <vt:lpstr>GE: Create Cookbooks Dir and Move the Cookbook</vt:lpstr>
      <vt:lpstr>GE: Apply the Cookbook Recipe Locally</vt:lpstr>
      <vt:lpstr>GE: Apply the Cookbook Recipe Locally</vt:lpstr>
      <vt:lpstr>GE: Apply Both Recipes Locally</vt:lpstr>
      <vt:lpstr>-r "recipe[COOKBOOK(::default)]"</vt:lpstr>
      <vt:lpstr>Setting a Default in Your Cookbook</vt:lpstr>
      <vt:lpstr>include_recipe</vt:lpstr>
      <vt:lpstr>Demo: Including a Recipe</vt:lpstr>
      <vt:lpstr>Demo: Including a Recipe</vt:lpstr>
      <vt:lpstr>GE: The Default Recipe Includes the Setup Recipe</vt:lpstr>
      <vt:lpstr>GE: Apply the Cookbook's Default Recipe</vt:lpstr>
      <vt:lpstr>Lab: Update the apache Cookbook</vt:lpstr>
      <vt:lpstr>Lab: The Default Recipe Includes the Apache Recipe</vt:lpstr>
      <vt:lpstr>Lab: Applying the apache Default Recipe</vt:lpstr>
      <vt:lpstr>Discussion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creator>sdelfante@chef.io</dc:creator>
  <cp:lastModifiedBy>Steve Del Fante</cp:lastModifiedBy>
  <cp:revision>1803</cp:revision>
  <cp:lastPrinted>2015-02-07T23:49:10Z</cp:lastPrinted>
  <dcterms:created xsi:type="dcterms:W3CDTF">2012-09-13T17:36:07Z</dcterms:created>
  <dcterms:modified xsi:type="dcterms:W3CDTF">2015-09-30T20:44:15Z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